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0"/>
  </p:handoutMasterIdLst>
  <p:sldIdLst>
    <p:sldId id="272" r:id="rId3"/>
    <p:sldId id="282" r:id="rId4"/>
    <p:sldId id="299" r:id="rId5"/>
    <p:sldId id="293" r:id="rId7"/>
    <p:sldId id="304" r:id="rId8"/>
    <p:sldId id="280" r:id="rId9"/>
  </p:sldIdLst>
  <p:sldSz cx="12192000" cy="6858000"/>
  <p:notesSz cx="6858000" cy="9144000"/>
  <p:embeddedFontLst>
    <p:embeddedFont>
      <p:font typeface="Nunito Sans" charset="0"/>
      <p:regular r:id="rId15"/>
      <p:bold r:id="rId16"/>
      <p:italic r:id="rId17"/>
      <p:boldItalic r:id="rId18"/>
    </p:embeddedFont>
    <p:embeddedFont>
      <p:font typeface="Nunito Sans Light" charset="0"/>
      <p:regular r:id="rId19"/>
      <p:italic r:id="rId20"/>
    </p:embeddedFont>
    <p:embeddedFont>
      <p:font typeface="Nunito Sans ExtraBold" charset="0"/>
      <p:bold r:id="rId21"/>
    </p:embeddedFont>
    <p:embeddedFont>
      <p:font typeface="Wingdings 3" panose="05040102010807070707" pitchFamily="18" charset="2"/>
      <p:regular r:id="rId22"/>
    </p:embeddedFont>
    <p:embeddedFont>
      <p:font typeface="微软雅黑" panose="020B0503020204020204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69"/>
        <p:guide pos="3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0.xml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0T14:52:50.077" idx="1">
    <p:pos x="7521" y="32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1、数值化、最大最小标准化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2、PCA降维、挑选特征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3、LNN模型（主要由轻量级单元实现）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首先是一维卷积层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A（是一种无残差结构的轻量级网络，主要实现下采样（卷积运算时设置步幅= 2）和改变张量输出形状的功能）首先使用标准卷积来扩展特征图通道数。然后通过深度卷积提取特征，最后使用标准卷积对特征图进行压缩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B【包含逆残差结构，主要实现特征提取功能。（用逆残差结构的好处主要是避免了模型过拟合和梯度消失的问题）】。通道分离后的输入张量进入特征层后，对特征层使用标准卷积来扩展特征图通道数，得到扩展层，扩展层采用1 × 1的网络结构（目的是将低维空间映射到高维空间）。对扩展层使用深度卷积提取特征后，使用标准卷积通过压缩层对特征图进行压缩。除了压缩层都是用relu激活函数，压缩层使用线性激活函数，最后，将两个分支进行连接，利用通道混洗实现两个分支之间的信息交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最后使用全局平均池化GAP层代替全连接层实现降维。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多分类：为了解决数据集不平衡问题，本文设计了NID损失作为损失函数</a:t>
            </a:r>
            <a:endParaRPr lang="zh-CN" altLang="en-US"/>
          </a:p>
          <a:p>
            <a:r>
              <a:rPr lang="zh-CN" altLang="en-US"/>
              <a:t>（其中pn为第n类的模型估计概率，β用于设置损失值的衰减程度。算例精度越高，损失值衰减越多。当β = 0，αn = 1时，NID损失等价于标准交叉熵损失。）</a:t>
            </a:r>
            <a:endParaRPr lang="zh-CN" altLang="en-US"/>
          </a:p>
          <a:p>
            <a:r>
              <a:rPr lang="zh-CN" altLang="en-US"/>
              <a:t>二分类：使用二进制交叉熵损失函数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1440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1555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56761" y="2865584"/>
            <a:ext cx="3078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组会</a:t>
            </a:r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汇报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2024.6.22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9" name="图片 8" descr="校徽带字白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4840" y="196850"/>
            <a:ext cx="561657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54480" y="514413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HDA- IDS：基于半监督CL - GAN的物联网混合DoS攻击入侵检测系统</a:t>
            </a:r>
            <a:endParaRPr lang="zh-CN" altLang="en-US" sz="2800" b="1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1590675"/>
            <a:ext cx="809244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卷积层共4个Filter，每个Filter包含了3个Kernel，每个Kernel的大小为3×3。因此卷积层的参数数量可以用如下公式来计算：N_std = 4 × 3 ×（1）源预测函数fs的学习：通过单通道DNN使用源标签Ys对源数据集Xs的片段进行分类对源预测函数fs进行训练，得到原预测函数fs的权重矩阵和偏置向量。假设单通道DNN包含H属于N隐层，我们将第j层( 1≤j≤H)的权重矩阵和偏置向量分别表示为Wj和Bj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2）多通道DNN的初始化：定义多通道DNN。对于多通道DNN架构，在片段上应用批量归一化层，对网络的输入执行类似于标准归一化的操作。然后对Sn个传感器通道进行分离。第k个传感器通道( 1≤k≤Sn)由与单个DNN的隐藏层相同数量和类型的隐藏层集成处理。我们将这种层的集合称为多通道DNN的一个分支。然后将每个分支的输出进行级联，并连接到全连接层。为输出Ct个目标类的类别概率，增加一个包含目标类Ct个神经元的softmax层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（3）单通道DNN到多通道DNN的权值传递：将单个DNN在{ Ds，Ts }上学习到的对数据集进行处理，得到一个极具代表性的子集。H个隐含层的权值Wj和偏置Bj传递到多通道DNN的分支上。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（4）目标预测函数ft的学习：使用( Xt , Yt)对多通道DNN进行微调来学习ft，得到目标预测函数ft。 3 × 3 = 108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51550" y="793750"/>
            <a:ext cx="470725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数据集：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NSL-KDD、CICIDS2018 和 Bot-IoT 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1513840"/>
            <a:ext cx="5993130" cy="5344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61785" y="1703705"/>
            <a:ext cx="36156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数据预处理</a:t>
            </a:r>
            <a:endParaRPr lang="zh-CN" altLang="en-US" sz="1600"/>
          </a:p>
          <a:p>
            <a:r>
              <a:rPr lang="zh-CN" altLang="en-US" sz="1600"/>
              <a:t>1、</a:t>
            </a:r>
            <a:r>
              <a:rPr lang="zh-CN" altLang="en-US" sz="1600"/>
              <a:t>独热编码</a:t>
            </a:r>
            <a:endParaRPr lang="zh-CN" altLang="en-US" sz="1600"/>
          </a:p>
          <a:p>
            <a:r>
              <a:rPr lang="zh-CN" altLang="en-US" sz="1600"/>
              <a:t>2、Smote技术</a:t>
            </a:r>
            <a:r>
              <a:rPr lang="zh-CN" altLang="en-US" sz="1600"/>
              <a:t>重采样</a:t>
            </a:r>
            <a:endParaRPr lang="zh-CN" altLang="en-US" sz="1600"/>
          </a:p>
          <a:p>
            <a:r>
              <a:rPr lang="zh-CN" altLang="en-US" sz="1600"/>
              <a:t>3、Z-Score归一化</a:t>
            </a:r>
            <a:endParaRPr lang="zh-CN" altLang="en-US" sz="1600"/>
          </a:p>
          <a:p>
            <a:r>
              <a:rPr lang="zh-CN" altLang="en-US" sz="1600"/>
              <a:t>4、K-Means</a:t>
            </a:r>
            <a:r>
              <a:rPr lang="zh-CN" altLang="en-US" sz="1600"/>
              <a:t>聚类：对数据集进行处理，得到一个极具代表性的子集。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6788785" y="3812540"/>
            <a:ext cx="36156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特征选择</a:t>
            </a:r>
            <a:endParaRPr lang="zh-CN" altLang="en-US" sz="1600"/>
          </a:p>
          <a:p>
            <a:r>
              <a:rPr lang="zh-CN" altLang="en-US" sz="1600"/>
              <a:t>1、信息增益 （IG）：对 IG 进行排序来选择特征</a:t>
            </a:r>
            <a:endParaRPr lang="zh-CN" altLang="en-US" sz="1600"/>
          </a:p>
          <a:p>
            <a:r>
              <a:rPr lang="en-US" altLang="zh-CN" sz="1600"/>
              <a:t>2</a:t>
            </a:r>
            <a:r>
              <a:rPr lang="zh-CN" altLang="en-US" sz="1600"/>
              <a:t>、FCBF是一种基于对称不确定性（SU）的快速滤波特征选择算法</a:t>
            </a:r>
            <a:endParaRPr lang="zh-CN" alt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665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1714500"/>
            <a:ext cx="6171565" cy="3613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130" y="1440180"/>
            <a:ext cx="4504690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5" y="1589405"/>
            <a:ext cx="3147695" cy="3422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8865" y="5011420"/>
            <a:ext cx="3239135" cy="1066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在算法1中，生成器对输入的随机向量进行卷积，生成假数据，该数据被重塑并传输到判别器进行后续的神经网络训练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0" y="1507490"/>
            <a:ext cx="3291205" cy="45707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06" y="3627752"/>
            <a:ext cx="3339890" cy="138396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84820" y="5088255"/>
            <a:ext cx="2776855" cy="913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算法3：判别结果反馈给生成器，使生成器能够根据反馈调整其参数，并启动新一轮的假数据生成。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8002270" y="850900"/>
            <a:ext cx="3165475" cy="2700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鉴别器包括两个模型：（1）监督模型处理真实数据以检测恶意流量。（2）取而代之的是无监督模型用于区分生成器生成的虚假数据。一旦无监督模型检测的损耗和准确性趋于稳定，生成的虚假数据将被标记，与真实数据混合，并输入到监督模型中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算法 2 ：判别器应用 CNN 从输入的真假数据中提取特征，应用深度学习的LSTM来训练数据。最后使用一个</a:t>
            </a:r>
            <a:r>
              <a:rPr lang="zh-CN" altLang="en-US" sz="1400"/>
              <a:t>密集层来预测结果。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07615" y="43332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530975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2024.6.22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  <p:tag name="KSO_WM_BEAUTIFY_FLAG" val=""/>
</p:tagLst>
</file>

<file path=ppt/tags/tag10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  <p:tag name="commondata" val="eyJoZGlkIjoiOTBhZTFhNDU1ZjQ3NmVjOWQyMzc1OTgwZDMxMWYyM2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WPS 演示</Application>
  <PresentationFormat>宽屏</PresentationFormat>
  <Paragraphs>51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Nunito Sans</vt:lpstr>
      <vt:lpstr>Nunito Sans Light</vt:lpstr>
      <vt:lpstr>Nunito Sans ExtraBold</vt:lpstr>
      <vt:lpstr>Wingdings 3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六百</cp:lastModifiedBy>
  <cp:revision>38</cp:revision>
  <dcterms:created xsi:type="dcterms:W3CDTF">2020-05-07T17:08:00Z</dcterms:created>
  <dcterms:modified xsi:type="dcterms:W3CDTF">2024-06-21T13:16:11Z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D80010D8BED84E5981CC21CCA3D05D40_13</vt:lpwstr>
  </property>
  <property fmtid="{D5CDD505-2E9C-101B-9397-08002B2CF9AE}" pid="3" name="KSOProductBuildVer">
    <vt:lpwstr>2052-12.1.0.16929</vt:lpwstr>
  </property>
</Properties>
</file>